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</p:sldIdLst>
  <p:sldSz cx="9144000" cy="5143500" type="screen16x9"/>
  <p:notesSz cx="6858000" cy="9144000"/>
  <p:embeddedFontLst>
    <p:embeddedFont>
      <p:font typeface="Federo" panose="02000000000000000000" pitchFamily="2" charset="0"/>
      <p:regular r:id="rId23"/>
    </p:embeddedFont>
    <p:embeddedFont>
      <p:font typeface="Fira Sans Condensed Medium" panose="020B06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Inter" panose="020B0604020202020204" charset="0"/>
      <p:regular r:id="rId32"/>
      <p:bold r:id="rId33"/>
    </p:embeddedFont>
    <p:embeddedFont>
      <p:font typeface="Inter Medium" panose="020B0604020202020204" charset="0"/>
      <p:regular r:id="rId34"/>
      <p:bold r:id="rId35"/>
    </p:embeddedFont>
    <p:embeddedFont>
      <p:font typeface="Krona One" panose="020B0604020202020204" charset="0"/>
      <p:regular r:id="rId36"/>
    </p:embeddedFont>
    <p:embeddedFont>
      <p:font typeface="Krub" panose="00000500000000000000" pitchFamily="2" charset="-34"/>
      <p:regular r:id="rId37"/>
      <p:bold r:id="rId38"/>
      <p:italic r:id="rId39"/>
      <p:boldItalic r:id="rId40"/>
    </p:embeddedFont>
    <p:embeddedFont>
      <p:font typeface="Lato Light" panose="020F0502020204030203" pitchFamily="34" charset="0"/>
      <p:regular r:id="rId41"/>
      <p:bold r:id="rId42"/>
      <p:italic r:id="rId43"/>
      <p:boldItalic r:id="rId44"/>
    </p:embeddedFont>
    <p:embeddedFont>
      <p:font typeface="Lobster Two" panose="02000506000000020003" pitchFamily="2" charset="0"/>
      <p:regular r:id="rId45"/>
      <p:bold r:id="rId46"/>
      <p:italic r:id="rId47"/>
      <p:boldItalic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  <p:embeddedFont>
      <p:font typeface="Open Sans Medium" panose="020B0604020202020204" charset="0"/>
      <p:regular r:id="rId53"/>
      <p:bold r:id="rId54"/>
      <p:italic r:id="rId55"/>
      <p:boldItalic r:id="rId56"/>
    </p:embeddedFont>
    <p:embeddedFont>
      <p:font typeface="Poppins" panose="00000500000000000000" pitchFamily="2" charset="0"/>
      <p:regular r:id="rId57"/>
      <p:bold r:id="rId58"/>
      <p:italic r:id="rId59"/>
      <p:boldItalic r:id="rId60"/>
    </p:embeddedFont>
    <p:embeddedFont>
      <p:font typeface="Roboto Medium" panose="02000000000000000000" pitchFamily="2" charset="0"/>
      <p:regular r:id="rId61"/>
      <p:bold r:id="rId62"/>
      <p:italic r:id="rId63"/>
      <p:boldItalic r:id="rId64"/>
    </p:embeddedFont>
    <p:embeddedFont>
      <p:font typeface="Space Grotesk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4.fntdata"/><Relationship Id="rId21" Type="http://schemas.openxmlformats.org/officeDocument/2006/relationships/slide" Target="slides/slide18.xml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63" Type="http://schemas.openxmlformats.org/officeDocument/2006/relationships/font" Target="fonts/font41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66" Type="http://schemas.openxmlformats.org/officeDocument/2006/relationships/font" Target="fonts/font44.fntdata"/><Relationship Id="rId5" Type="http://schemas.openxmlformats.org/officeDocument/2006/relationships/slide" Target="slides/slide2.xml"/><Relationship Id="rId61" Type="http://schemas.openxmlformats.org/officeDocument/2006/relationships/font" Target="fonts/font3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64" Type="http://schemas.openxmlformats.org/officeDocument/2006/relationships/font" Target="fonts/font42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2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font" Target="fonts/font37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font" Target="fonts/font4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font" Target="fonts/font38.fntdata"/><Relationship Id="rId65" Type="http://schemas.openxmlformats.org/officeDocument/2006/relationships/font" Target="fonts/font4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7.fntdata"/><Relationship Id="rId34" Type="http://schemas.openxmlformats.org/officeDocument/2006/relationships/font" Target="fonts/font12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111f227dc_6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e111f227dc_6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111f227dc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111f227dc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111f227dc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111f227dc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111f227d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111f227d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111f227d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e111f227d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111f227d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e111f227d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111f227d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111f227d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111f227d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e111f227d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111f227d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e111f227d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50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SLIDES_API397853195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SLIDES_API397853195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SLIDES_API39785319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SLIDES_API39785319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SLIDES_API39785319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SLIDES_API39785319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11e17c47f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11e17c47f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SLIDES_API39785319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SLIDES_API39785319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111f227d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111f227d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SLIDES_API39785319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SLIDES_API39785319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111f227d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111f227d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111f227dc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e111f227dc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5711758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0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0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78" name="Google Shape;78;p18"/>
          <p:cNvSpPr>
            <a:spLocks noGrp="1"/>
          </p:cNvSpPr>
          <p:nvPr>
            <p:ph type="pic" idx="2"/>
          </p:nvPr>
        </p:nvSpPr>
        <p:spPr>
          <a:xfrm>
            <a:off x="5711663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6" name="Google Shape;86;p19"/>
          <p:cNvSpPr>
            <a:spLocks noGrp="1"/>
          </p:cNvSpPr>
          <p:nvPr>
            <p:ph type="pic" idx="2"/>
          </p:nvPr>
        </p:nvSpPr>
        <p:spPr>
          <a:xfrm>
            <a:off x="5711663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/>
          </p:nvPr>
        </p:nvSpPr>
        <p:spPr>
          <a:xfrm>
            <a:off x="2434188" y="1661600"/>
            <a:ext cx="42756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1"/>
          </p:nvPr>
        </p:nvSpPr>
        <p:spPr>
          <a:xfrm>
            <a:off x="3370938" y="3756888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ctrTitle"/>
          </p:nvPr>
        </p:nvSpPr>
        <p:spPr>
          <a:xfrm>
            <a:off x="5646413" y="1062300"/>
            <a:ext cx="2998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subTitle" idx="1"/>
          </p:nvPr>
        </p:nvSpPr>
        <p:spPr>
          <a:xfrm>
            <a:off x="5646412" y="1553550"/>
            <a:ext cx="2522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76721" y="1415125"/>
            <a:ext cx="1264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ctrTitle" idx="3"/>
          </p:nvPr>
        </p:nvSpPr>
        <p:spPr>
          <a:xfrm>
            <a:off x="5646413" y="2361575"/>
            <a:ext cx="304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4"/>
          </p:nvPr>
        </p:nvSpPr>
        <p:spPr>
          <a:xfrm>
            <a:off x="5646412" y="2850935"/>
            <a:ext cx="2615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5"/>
          </p:nvPr>
        </p:nvSpPr>
        <p:spPr>
          <a:xfrm>
            <a:off x="4276721" y="2697725"/>
            <a:ext cx="1264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 idx="6"/>
          </p:nvPr>
        </p:nvSpPr>
        <p:spPr>
          <a:xfrm>
            <a:off x="5646413" y="36371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7"/>
          </p:nvPr>
        </p:nvSpPr>
        <p:spPr>
          <a:xfrm>
            <a:off x="5646412" y="4126450"/>
            <a:ext cx="2522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8"/>
          </p:nvPr>
        </p:nvSpPr>
        <p:spPr>
          <a:xfrm>
            <a:off x="4276721" y="3980325"/>
            <a:ext cx="1264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ctrTitle" idx="9"/>
          </p:nvPr>
        </p:nvSpPr>
        <p:spPr>
          <a:xfrm>
            <a:off x="4899589" y="39184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3"/>
          </p:nvPr>
        </p:nvSpPr>
        <p:spPr>
          <a:xfrm>
            <a:off x="4899588" y="4333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14"/>
          </p:nvPr>
        </p:nvSpPr>
        <p:spPr>
          <a:xfrm>
            <a:off x="4899599" y="35689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15"/>
          </p:nvPr>
        </p:nvSpPr>
        <p:spPr>
          <a:xfrm>
            <a:off x="7196964" y="39184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16"/>
          </p:nvPr>
        </p:nvSpPr>
        <p:spPr>
          <a:xfrm>
            <a:off x="7196963" y="4333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17"/>
          </p:nvPr>
        </p:nvSpPr>
        <p:spPr>
          <a:xfrm>
            <a:off x="7196974" y="35689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18"/>
          </p:nvPr>
        </p:nvSpPr>
        <p:spPr>
          <a:xfrm>
            <a:off x="3829050" y="355575"/>
            <a:ext cx="4594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811863" y="450150"/>
            <a:ext cx="7120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ctrTitle"/>
          </p:nvPr>
        </p:nvSpPr>
        <p:spPr>
          <a:xfrm>
            <a:off x="2799862" y="3098313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2000912" y="3654875"/>
            <a:ext cx="2164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 idx="2"/>
          </p:nvPr>
        </p:nvSpPr>
        <p:spPr>
          <a:xfrm>
            <a:off x="6729336" y="3098313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3"/>
          </p:nvPr>
        </p:nvSpPr>
        <p:spPr>
          <a:xfrm>
            <a:off x="5930436" y="3654875"/>
            <a:ext cx="2164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4"/>
          </p:nvPr>
        </p:nvSpPr>
        <p:spPr>
          <a:xfrm>
            <a:off x="1655400" y="355575"/>
            <a:ext cx="5833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7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ctrTitle"/>
          </p:nvPr>
        </p:nvSpPr>
        <p:spPr>
          <a:xfrm>
            <a:off x="447276" y="1374775"/>
            <a:ext cx="2835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924284" y="188104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ctrTitle" idx="2"/>
          </p:nvPr>
        </p:nvSpPr>
        <p:spPr>
          <a:xfrm>
            <a:off x="3107775" y="1374775"/>
            <a:ext cx="2955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3"/>
          </p:nvPr>
        </p:nvSpPr>
        <p:spPr>
          <a:xfrm>
            <a:off x="3645084" y="1883824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ctrTitle" idx="4"/>
          </p:nvPr>
        </p:nvSpPr>
        <p:spPr>
          <a:xfrm>
            <a:off x="5828576" y="1374775"/>
            <a:ext cx="2955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ubTitle" idx="5"/>
          </p:nvPr>
        </p:nvSpPr>
        <p:spPr>
          <a:xfrm>
            <a:off x="6365884" y="188104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 idx="6"/>
          </p:nvPr>
        </p:nvSpPr>
        <p:spPr>
          <a:xfrm>
            <a:off x="448575" y="2858075"/>
            <a:ext cx="2834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7"/>
          </p:nvPr>
        </p:nvSpPr>
        <p:spPr>
          <a:xfrm>
            <a:off x="924975" y="336434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ctrTitle" idx="8"/>
          </p:nvPr>
        </p:nvSpPr>
        <p:spPr>
          <a:xfrm>
            <a:off x="3150490" y="2860850"/>
            <a:ext cx="2871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9"/>
          </p:nvPr>
        </p:nvSpPr>
        <p:spPr>
          <a:xfrm>
            <a:off x="3645775" y="3367121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ctrTitle" idx="13"/>
          </p:nvPr>
        </p:nvSpPr>
        <p:spPr>
          <a:xfrm>
            <a:off x="5871263" y="2858075"/>
            <a:ext cx="2871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4"/>
          </p:nvPr>
        </p:nvSpPr>
        <p:spPr>
          <a:xfrm>
            <a:off x="6366575" y="336434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 idx="15"/>
          </p:nvPr>
        </p:nvSpPr>
        <p:spPr>
          <a:xfrm>
            <a:off x="2541300" y="355575"/>
            <a:ext cx="40614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2">
  <p:cSld name="CUSTOM_9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486575" y="2448100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409625" y="2949000"/>
            <a:ext cx="1519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ctrTitle" idx="2"/>
          </p:nvPr>
        </p:nvSpPr>
        <p:spPr>
          <a:xfrm>
            <a:off x="3895267" y="2448100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3"/>
          </p:nvPr>
        </p:nvSpPr>
        <p:spPr>
          <a:xfrm>
            <a:off x="3818317" y="2949000"/>
            <a:ext cx="1519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ctrTitle" idx="4"/>
          </p:nvPr>
        </p:nvSpPr>
        <p:spPr>
          <a:xfrm>
            <a:off x="6349013" y="2448100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5"/>
          </p:nvPr>
        </p:nvSpPr>
        <p:spPr>
          <a:xfrm>
            <a:off x="6272063" y="2949000"/>
            <a:ext cx="1519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 idx="6"/>
          </p:nvPr>
        </p:nvSpPr>
        <p:spPr>
          <a:xfrm>
            <a:off x="1655400" y="355575"/>
            <a:ext cx="5833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3265200" y="355575"/>
            <a:ext cx="2613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ctrTitle"/>
          </p:nvPr>
        </p:nvSpPr>
        <p:spPr>
          <a:xfrm>
            <a:off x="2368506" y="822275"/>
            <a:ext cx="435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1"/>
          </p:nvPr>
        </p:nvSpPr>
        <p:spPr>
          <a:xfrm>
            <a:off x="2935206" y="1400075"/>
            <a:ext cx="3225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 idx="2"/>
          </p:nvPr>
        </p:nvSpPr>
        <p:spPr>
          <a:xfrm>
            <a:off x="3044106" y="3317450"/>
            <a:ext cx="3008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1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>
            <a:spLocks noGrp="1"/>
          </p:cNvSpPr>
          <p:nvPr>
            <p:ph type="title"/>
          </p:nvPr>
        </p:nvSpPr>
        <p:spPr>
          <a:xfrm>
            <a:off x="777450" y="540000"/>
            <a:ext cx="30612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ctrTitle"/>
          </p:nvPr>
        </p:nvSpPr>
        <p:spPr>
          <a:xfrm>
            <a:off x="1164575" y="1402075"/>
            <a:ext cx="2969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subTitle" idx="1"/>
          </p:nvPr>
        </p:nvSpPr>
        <p:spPr>
          <a:xfrm>
            <a:off x="1164575" y="2068475"/>
            <a:ext cx="28740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ctrTitle"/>
          </p:nvPr>
        </p:nvSpPr>
        <p:spPr>
          <a:xfrm>
            <a:off x="720000" y="476223"/>
            <a:ext cx="38673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subTitle" idx="1"/>
          </p:nvPr>
        </p:nvSpPr>
        <p:spPr>
          <a:xfrm>
            <a:off x="720000" y="1875000"/>
            <a:ext cx="3061500" cy="1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720000" y="3841696"/>
            <a:ext cx="3000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CREDITS: This presentation template was created by </a:t>
            </a:r>
            <a:r>
              <a:rPr lang="fr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2"/>
              </a:rPr>
              <a:t>Slidesgo</a:t>
            </a:r>
            <a:r>
              <a:rPr lang="fr" sz="100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, including icons by </a:t>
            </a:r>
            <a:r>
              <a:rPr lang="fr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3"/>
              </a:rPr>
              <a:t>Flaticon</a:t>
            </a:r>
            <a:r>
              <a:rPr lang="fr" sz="100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, and infographics &amp; images by </a:t>
            </a:r>
            <a:r>
              <a:rPr lang="fr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4"/>
              </a:rPr>
              <a:t>Freepik</a:t>
            </a:r>
            <a:endParaRPr sz="1400" b="0" i="0" u="none" strike="noStrike" cap="none">
              <a:solidFill>
                <a:schemeClr val="accent1"/>
              </a:solidFill>
              <a:latin typeface="Krub"/>
              <a:ea typeface="Krub"/>
              <a:cs typeface="Krub"/>
              <a:sym typeface="Kru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sz="2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rub"/>
              <a:buChar char="●"/>
              <a:defRPr sz="18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○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■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●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○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■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●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○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Krub"/>
              <a:buChar char="■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thon-ipssi.vercel.app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ipssihackathon.eu-4.evennode.com/gam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ctrTitle"/>
          </p:nvPr>
        </p:nvSpPr>
        <p:spPr>
          <a:xfrm>
            <a:off x="349800" y="961875"/>
            <a:ext cx="8444400" cy="24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 sz="7100" b="1">
                <a:latin typeface="Federo"/>
                <a:ea typeface="Federo"/>
                <a:cs typeface="Federo"/>
                <a:sym typeface="Federo"/>
              </a:rPr>
              <a:t>Analyse des JO</a:t>
            </a:r>
            <a:br>
              <a:rPr lang="fr" sz="7100" b="1">
                <a:latin typeface="Federo"/>
                <a:ea typeface="Federo"/>
                <a:cs typeface="Federo"/>
                <a:sym typeface="Federo"/>
              </a:rPr>
            </a:br>
            <a:r>
              <a:rPr lang="fr" sz="7100" b="1">
                <a:latin typeface="Federo"/>
                <a:ea typeface="Federo"/>
                <a:cs typeface="Federo"/>
                <a:sym typeface="Federo"/>
              </a:rPr>
              <a:t>Hackathon </a:t>
            </a:r>
            <a:r>
              <a:rPr lang="fr" sz="7100" b="1">
                <a:solidFill>
                  <a:srgbClr val="FFC000"/>
                </a:solidFill>
                <a:latin typeface="Federo"/>
                <a:ea typeface="Federo"/>
                <a:cs typeface="Federo"/>
                <a:sym typeface="Federo"/>
              </a:rPr>
              <a:t>MIA7</a:t>
            </a:r>
            <a:endParaRPr sz="7100" b="1">
              <a:solidFill>
                <a:srgbClr val="FFC000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"/>
          </p:nvPr>
        </p:nvSpPr>
        <p:spPr>
          <a:xfrm>
            <a:off x="3370950" y="3528275"/>
            <a:ext cx="2402100" cy="1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CARON Thomas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HAMMADI Ziyed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MAHMOUD Mohamed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GOMIS Anthony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GUILLET Simon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HAMIMID Nadim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BENNOUF Abdessamad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MEZIANI Fares</a:t>
            </a:r>
            <a:endParaRPr/>
          </a:p>
        </p:txBody>
      </p:sp>
      <p:cxnSp>
        <p:nvCxnSpPr>
          <p:cNvPr id="259" name="Google Shape;259;p43"/>
          <p:cNvCxnSpPr/>
          <p:nvPr/>
        </p:nvCxnSpPr>
        <p:spPr>
          <a:xfrm>
            <a:off x="3314688" y="3445525"/>
            <a:ext cx="2514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43"/>
          <p:cNvSpPr txBox="1"/>
          <p:nvPr/>
        </p:nvSpPr>
        <p:spPr>
          <a:xfrm>
            <a:off x="44326" y="4817611"/>
            <a:ext cx="831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rub"/>
              <a:buNone/>
            </a:pPr>
            <a:r>
              <a:rPr lang="fr" sz="12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Groupe 7</a:t>
            </a:r>
            <a:endParaRPr/>
          </a:p>
        </p:txBody>
      </p:sp>
      <p:pic>
        <p:nvPicPr>
          <p:cNvPr id="261" name="Google Shape;261;p43" descr="Une image contenant logo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0275" y="4580293"/>
            <a:ext cx="1232743" cy="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/>
          <p:nvPr/>
        </p:nvSpPr>
        <p:spPr>
          <a:xfrm>
            <a:off x="8913300" y="77250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3" name="Google Shape;263;p43"/>
          <p:cNvSpPr txBox="1"/>
          <p:nvPr/>
        </p:nvSpPr>
        <p:spPr>
          <a:xfrm>
            <a:off x="8851200" y="0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modèles de Deep Learning</a:t>
            </a:r>
            <a:endParaRPr/>
          </a:p>
        </p:txBody>
      </p:sp>
      <p:sp>
        <p:nvSpPr>
          <p:cNvPr id="346" name="Google Shape;346;p52"/>
          <p:cNvSpPr txBox="1">
            <a:spLocks noGrp="1"/>
          </p:cNvSpPr>
          <p:nvPr>
            <p:ph type="subTitle" idx="2"/>
          </p:nvPr>
        </p:nvSpPr>
        <p:spPr>
          <a:xfrm>
            <a:off x="2001600" y="34427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RNN</a:t>
            </a:r>
            <a:endParaRPr/>
          </a:p>
        </p:txBody>
      </p:sp>
      <p:sp>
        <p:nvSpPr>
          <p:cNvPr id="347" name="Google Shape;347;p52"/>
          <p:cNvSpPr txBox="1">
            <a:spLocks noGrp="1"/>
          </p:cNvSpPr>
          <p:nvPr>
            <p:ph type="subTitle" idx="1"/>
          </p:nvPr>
        </p:nvSpPr>
        <p:spPr>
          <a:xfrm>
            <a:off x="1469100" y="10668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DNN</a:t>
            </a:r>
            <a:endParaRPr sz="2200"/>
          </a:p>
        </p:txBody>
      </p:sp>
      <p:sp>
        <p:nvSpPr>
          <p:cNvPr id="348" name="Google Shape;348;p52"/>
          <p:cNvSpPr txBox="1">
            <a:spLocks noGrp="1"/>
          </p:cNvSpPr>
          <p:nvPr>
            <p:ph type="subTitle" idx="4294967295"/>
          </p:nvPr>
        </p:nvSpPr>
        <p:spPr>
          <a:xfrm>
            <a:off x="5298925" y="112590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CNN</a:t>
            </a:r>
            <a:endParaRPr/>
          </a:p>
        </p:txBody>
      </p:sp>
      <p:pic>
        <p:nvPicPr>
          <p:cNvPr id="349" name="Google Shape;349;p52" title="Gold medal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550" y="1938900"/>
            <a:ext cx="547500" cy="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/>
          <p:nvPr/>
        </p:nvSpPr>
        <p:spPr>
          <a:xfrm>
            <a:off x="8801975" y="48242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8739875" y="47469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52"/>
          <p:cNvSpPr txBox="1">
            <a:spLocks noGrp="1"/>
          </p:cNvSpPr>
          <p:nvPr>
            <p:ph type="subTitle" idx="4294967295"/>
          </p:nvPr>
        </p:nvSpPr>
        <p:spPr>
          <a:xfrm>
            <a:off x="5185300" y="3298425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ANN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>
            <a:spLocks noGrp="1"/>
          </p:cNvSpPr>
          <p:nvPr>
            <p:ph type="title"/>
          </p:nvPr>
        </p:nvSpPr>
        <p:spPr>
          <a:xfrm>
            <a:off x="1386150" y="2110050"/>
            <a:ext cx="30189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des Notebook</a:t>
            </a:r>
            <a:endParaRPr/>
          </a:p>
        </p:txBody>
      </p:sp>
      <p:pic>
        <p:nvPicPr>
          <p:cNvPr id="358" name="Google Shape;358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120" r="31120"/>
          <a:stretch/>
        </p:blipFill>
        <p:spPr>
          <a:xfrm>
            <a:off x="571170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59" name="Google Shape;359;p53"/>
          <p:cNvSpPr/>
          <p:nvPr/>
        </p:nvSpPr>
        <p:spPr>
          <a:xfrm>
            <a:off x="8555550" y="48083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0" name="Google Shape;360;p53"/>
          <p:cNvSpPr txBox="1"/>
          <p:nvPr/>
        </p:nvSpPr>
        <p:spPr>
          <a:xfrm>
            <a:off x="8493450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53"/>
          <p:cNvSpPr/>
          <p:nvPr/>
        </p:nvSpPr>
        <p:spPr>
          <a:xfrm>
            <a:off x="8786250" y="4808325"/>
            <a:ext cx="168600" cy="1686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2" name="Google Shape;362;p53"/>
          <p:cNvSpPr txBox="1"/>
          <p:nvPr/>
        </p:nvSpPr>
        <p:spPr>
          <a:xfrm>
            <a:off x="8724150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endParaRPr sz="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5" r="16635"/>
          <a:stretch/>
        </p:blipFill>
        <p:spPr>
          <a:xfrm>
            <a:off x="5711700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68" name="Google Shape;368;p54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Quel modèle est retenu 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Différences constatées entre ML et DL</a:t>
            </a:r>
            <a:endParaRPr/>
          </a:p>
        </p:txBody>
      </p:sp>
      <p:sp>
        <p:nvSpPr>
          <p:cNvPr id="369" name="Google Shape;369;p54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sur les modèles</a:t>
            </a:r>
            <a:endParaRPr/>
          </a:p>
        </p:txBody>
      </p:sp>
      <p:sp>
        <p:nvSpPr>
          <p:cNvPr id="370" name="Google Shape;370;p54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1" name="Google Shape;371;p54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571168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77" name="Google Shape;377;p55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L’application Web</a:t>
            </a:r>
            <a:endParaRPr/>
          </a:p>
        </p:txBody>
      </p:sp>
      <p:sp>
        <p:nvSpPr>
          <p:cNvPr id="378" name="Google Shape;378;p55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La partie Back-end</a:t>
            </a:r>
            <a:endParaRPr/>
          </a:p>
        </p:txBody>
      </p:sp>
      <p:sp>
        <p:nvSpPr>
          <p:cNvPr id="379" name="Google Shape;379;p55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La partie Front-end</a:t>
            </a:r>
            <a:endParaRPr/>
          </a:p>
        </p:txBody>
      </p:sp>
      <p:sp>
        <p:nvSpPr>
          <p:cNvPr id="380" name="Google Shape;380;p55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1" name="Google Shape;381;p55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777" b="10785"/>
          <a:stretch/>
        </p:blipFill>
        <p:spPr>
          <a:xfrm>
            <a:off x="0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fr"/>
              <a:t>Front-end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9" name="Google Shape;389;p56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0" name="Google Shape;390;p56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5411"/>
          <a:stretch/>
        </p:blipFill>
        <p:spPr>
          <a:xfrm>
            <a:off x="571175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96" name="Google Shape;396;p57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Back-end</a:t>
            </a:r>
            <a:endParaRPr/>
          </a:p>
        </p:txBody>
      </p:sp>
      <p:sp>
        <p:nvSpPr>
          <p:cNvPr id="397" name="Google Shape;397;p57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8" name="Google Shape;398;p57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sp>
        <p:nvSpPr>
          <p:cNvPr id="405" name="Google Shape;405;p58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6" name="Google Shape;406;p58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Déploiement</a:t>
            </a:r>
            <a:endParaRPr dirty="0"/>
          </a:p>
        </p:txBody>
      </p:sp>
      <p:sp>
        <p:nvSpPr>
          <p:cNvPr id="405" name="Google Shape;405;p58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+mj-lt"/>
              </a:rPr>
              <a:t>Frontend : Vercel &gt; </a:t>
            </a:r>
            <a:r>
              <a:rPr lang="en-US" b="0" i="0" dirty="0">
                <a:effectLst/>
                <a:latin typeface="+mj-lt"/>
                <a:hlinkClick r:id="rId3" tooltip="https://hackathon-ipssi.vercel.app/"/>
              </a:rPr>
              <a:t>https://hackathon-ipssi.vercel.app/</a:t>
            </a:r>
            <a:endParaRPr lang="en-US" b="0" i="0" dirty="0"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+mj-lt"/>
              </a:rPr>
              <a:t>Backend : </a:t>
            </a:r>
            <a:r>
              <a:rPr lang="en-US" dirty="0" err="1">
                <a:latin typeface="+mj-lt"/>
              </a:rPr>
              <a:t>EvenNode</a:t>
            </a:r>
            <a:r>
              <a:rPr lang="en-US" dirty="0">
                <a:latin typeface="+mj-lt"/>
              </a:rPr>
              <a:t> (SSL issue) &gt; </a:t>
            </a:r>
            <a:r>
              <a:rPr lang="en-US" dirty="0">
                <a:effectLst/>
                <a:latin typeface="+mj-lt"/>
                <a:hlinkClick r:id="rId4" tooltip="http://ipssihackathon.eu-4.evennode.com/games"/>
              </a:rPr>
              <a:t>http://ipssihackathon.eu-4.evennode.com/games</a:t>
            </a:r>
            <a:endParaRPr lang="en-US" dirty="0">
              <a:effectLst/>
              <a:latin typeface="+mj-lt"/>
            </a:endParaRPr>
          </a:p>
        </p:txBody>
      </p:sp>
      <p:sp>
        <p:nvSpPr>
          <p:cNvPr id="3" name="Google Shape;370;p54">
            <a:extLst>
              <a:ext uri="{FF2B5EF4-FFF2-40B4-BE49-F238E27FC236}">
                <a16:creationId xmlns:a16="http://schemas.microsoft.com/office/drawing/2014/main" id="{547452E0-A31C-9035-E19F-59FD548B66E9}"/>
              </a:ext>
            </a:extLst>
          </p:cNvPr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" name="Google Shape;371;p54">
            <a:extLst>
              <a:ext uri="{FF2B5EF4-FFF2-40B4-BE49-F238E27FC236}">
                <a16:creationId xmlns:a16="http://schemas.microsoft.com/office/drawing/2014/main" id="{C9F4F8BB-B843-5F25-DF96-54D55C213493}"/>
              </a:ext>
            </a:extLst>
          </p:cNvPr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1895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Conclusion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4" name="Google Shape;414;p59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6275825" y="2075300"/>
            <a:ext cx="23616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2. Les modèles de prédiction des résultats des Jeux Olympiques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Introduction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2"/>
          </p:nvPr>
        </p:nvSpPr>
        <p:spPr>
          <a:xfrm>
            <a:off x="497500" y="1519125"/>
            <a:ext cx="255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Les jeux de données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3"/>
          </p:nvPr>
        </p:nvSpPr>
        <p:spPr>
          <a:xfrm>
            <a:off x="1050875" y="36839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3. L’application Web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3" name="Google Shape;273;p44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149" r="32149"/>
          <a:stretch/>
        </p:blipFill>
        <p:spPr>
          <a:xfrm>
            <a:off x="571168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1672775" y="2208300"/>
            <a:ext cx="26304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Répartition des tâches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75" y="1595175"/>
            <a:ext cx="1343025" cy="25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5"/>
          <p:cNvSpPr/>
          <p:nvPr/>
        </p:nvSpPr>
        <p:spPr>
          <a:xfrm>
            <a:off x="8812725" y="4826050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8750625" y="4748800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571168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Les jeux de données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Présentation des données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Exploration des données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Nettoyage des données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46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36" r="27741"/>
          <a:stretch/>
        </p:blipFill>
        <p:spPr>
          <a:xfrm>
            <a:off x="571170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642700" y="50970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Présentation des données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1"/>
          </p:nvPr>
        </p:nvSpPr>
        <p:spPr>
          <a:xfrm>
            <a:off x="653225" y="1421950"/>
            <a:ext cx="4337400" cy="3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0495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Médailles : 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Discipline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Pays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95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Résultats : 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Discipline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de médaille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Pays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95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Athlètes : 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Nom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Participations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Naissances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Médailles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95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Hôtes : 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Lieu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Nom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Saison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Année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1" name="Google Shape;301;p47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0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08" name="Google Shape;308;p48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Plotting visualization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exploration spark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Evènements marquants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Analyses ouvertes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Exploration des données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10" name="Google Shape;310;p48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 sur les modèles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Les modèles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18" name="Google Shape;318;p49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Les modèles de Deep Learning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Les modèles de Machine Learning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0" name="Google Shape;320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234" r="28234"/>
          <a:stretch/>
        </p:blipFill>
        <p:spPr>
          <a:xfrm>
            <a:off x="5711663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21" name="Google Shape;321;p49"/>
          <p:cNvSpPr/>
          <p:nvPr/>
        </p:nvSpPr>
        <p:spPr>
          <a:xfrm>
            <a:off x="116150" y="4826050"/>
            <a:ext cx="168600" cy="1686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54050" y="4748800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modèles de Machine Learning</a:t>
            </a:r>
            <a:endParaRPr/>
          </a:p>
        </p:txBody>
      </p:sp>
      <p:sp>
        <p:nvSpPr>
          <p:cNvPr id="328" name="Google Shape;328;p50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Gradient Boosting Regressor</a:t>
            </a:r>
            <a:endParaRPr sz="2200"/>
          </a:p>
        </p:txBody>
      </p:sp>
      <p:sp>
        <p:nvSpPr>
          <p:cNvPr id="329" name="Google Shape;329;p50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Linear Regression</a:t>
            </a:r>
            <a:endParaRPr sz="2200"/>
          </a:p>
        </p:txBody>
      </p:sp>
      <p:sp>
        <p:nvSpPr>
          <p:cNvPr id="330" name="Google Shape;330;p50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Decision Tree Regressor</a:t>
            </a:r>
            <a:endParaRPr/>
          </a:p>
        </p:txBody>
      </p:sp>
      <p:sp>
        <p:nvSpPr>
          <p:cNvPr id="331" name="Google Shape;331;p50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>
            <a:spLocks noGrp="1"/>
          </p:cNvSpPr>
          <p:nvPr>
            <p:ph type="title"/>
          </p:nvPr>
        </p:nvSpPr>
        <p:spPr>
          <a:xfrm>
            <a:off x="1386150" y="2110050"/>
            <a:ext cx="30189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des Notebook</a:t>
            </a:r>
            <a:endParaRPr/>
          </a:p>
        </p:txBody>
      </p:sp>
      <p:pic>
        <p:nvPicPr>
          <p:cNvPr id="338" name="Google Shape;338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120" r="31120"/>
          <a:stretch/>
        </p:blipFill>
        <p:spPr>
          <a:xfrm>
            <a:off x="571175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39" name="Google Shape;339;p51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icycle Shop by Slidesgo">
  <a:themeElements>
    <a:clrScheme name="Simple Light">
      <a:dk1>
        <a:srgbClr val="FFFFFF"/>
      </a:dk1>
      <a:lt1>
        <a:srgbClr val="303030"/>
      </a:lt1>
      <a:dk2>
        <a:srgbClr val="595959"/>
      </a:dk2>
      <a:lt2>
        <a:srgbClr val="EEEEEE"/>
      </a:lt2>
      <a:accent1>
        <a:srgbClr val="FFF55C"/>
      </a:accent1>
      <a:accent2>
        <a:srgbClr val="303030"/>
      </a:accent2>
      <a:accent3>
        <a:srgbClr val="FFF55C"/>
      </a:accent3>
      <a:accent4>
        <a:srgbClr val="303030"/>
      </a:accent4>
      <a:accent5>
        <a:srgbClr val="FFF55C"/>
      </a:accent5>
      <a:accent6>
        <a:srgbClr val="30303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225</Words>
  <Application>Microsoft Office PowerPoint</Application>
  <PresentationFormat>Affichage à l'écran (16:9)</PresentationFormat>
  <Paragraphs>90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18</vt:i4>
      </vt:variant>
    </vt:vector>
  </HeadingPairs>
  <TitlesOfParts>
    <vt:vector size="37" baseType="lpstr">
      <vt:lpstr>Open Sans Medium</vt:lpstr>
      <vt:lpstr>Poppins</vt:lpstr>
      <vt:lpstr>Calibri</vt:lpstr>
      <vt:lpstr>Montserrat</vt:lpstr>
      <vt:lpstr>Fira Sans Condensed Medium</vt:lpstr>
      <vt:lpstr>Krub</vt:lpstr>
      <vt:lpstr>Space Grotesk</vt:lpstr>
      <vt:lpstr>Lobster Two</vt:lpstr>
      <vt:lpstr>Roboto Medium</vt:lpstr>
      <vt:lpstr>Federo</vt:lpstr>
      <vt:lpstr>Krona One</vt:lpstr>
      <vt:lpstr>Arial</vt:lpstr>
      <vt:lpstr>Lato Light</vt:lpstr>
      <vt:lpstr>Fira Sans Extra Condensed Medium</vt:lpstr>
      <vt:lpstr>Inter Medium</vt:lpstr>
      <vt:lpstr>Inter</vt:lpstr>
      <vt:lpstr>Simple Light</vt:lpstr>
      <vt:lpstr>SlidesAI Regular - v1</vt:lpstr>
      <vt:lpstr>Bicycle Shop by Slidesgo</vt:lpstr>
      <vt:lpstr>Analyse des JO Hackathon MIA7</vt:lpstr>
      <vt:lpstr>Introduction</vt:lpstr>
      <vt:lpstr>Répartition des tâches</vt:lpstr>
      <vt:lpstr>Les jeux de données</vt:lpstr>
      <vt:lpstr>Présentation des données</vt:lpstr>
      <vt:lpstr>Exploration des données</vt:lpstr>
      <vt:lpstr>Les modèles</vt:lpstr>
      <vt:lpstr>Les modèles de Machine Learning</vt:lpstr>
      <vt:lpstr>Présentation des Notebook</vt:lpstr>
      <vt:lpstr>Les modèles de Deep Learning</vt:lpstr>
      <vt:lpstr>Présentation des Notebook</vt:lpstr>
      <vt:lpstr>Conclusion sur les modèles</vt:lpstr>
      <vt:lpstr>L’application Web</vt:lpstr>
      <vt:lpstr>Front-end</vt:lpstr>
      <vt:lpstr>2. Back-end</vt:lpstr>
      <vt:lpstr>Démonstration</vt:lpstr>
      <vt:lpstr>Déploiement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JO Hackathon MIA7</dc:title>
  <cp:lastModifiedBy>Thomas CARON</cp:lastModifiedBy>
  <cp:revision>4</cp:revision>
  <dcterms:modified xsi:type="dcterms:W3CDTF">2024-05-31T08:35:14Z</dcterms:modified>
</cp:coreProperties>
</file>